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theme/theme1.xml" Type="http://schemas.openxmlformats.org/officeDocument/2006/relationships/theme" Id="rId1"/><Relationship Target="slides/slide16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4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slideLayouts/slideLayout7.xml" Type="http://schemas.openxmlformats.org/officeDocument/2006/relationships/slideLayout" Id="rId1"/><Relationship Target="../slideLayouts/slideLayout10.xml" Type="http://schemas.openxmlformats.org/officeDocument/2006/relationships/slideLayout" Id="rId4"/><Relationship Target="../slideLayouts/slideLayout9.xml" Type="http://schemas.openxmlformats.org/officeDocument/2006/relationships/slideLayout" Id="rId3"/><Relationship Target="../slideLayouts/slideLayout12.xml" Type="http://schemas.openxmlformats.org/officeDocument/2006/relationships/slideLayout" Id="rId6"/><Relationship Target="../slideLayouts/slideLayout11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2.png" Type="http://schemas.openxmlformats.org/officeDocument/2006/relationships/image" Id="rId3"/><Relationship Target="../media/image05.png" Type="http://schemas.openxmlformats.org/officeDocument/2006/relationships/image" Id="rId6"/><Relationship Target="../media/image04.png" Type="http://schemas.openxmlformats.org/officeDocument/2006/relationships/image" Id="rId5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06.png" Type="http://schemas.openxmlformats.org/officeDocument/2006/relationships/image" Id="rId3"/><Relationship Target="../media/image14.png" Type="http://schemas.openxmlformats.org/officeDocument/2006/relationships/image" Id="rId6"/><Relationship Target="../media/image13.png" Type="http://schemas.openxmlformats.org/officeDocument/2006/relationships/image" Id="rId5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Real-Time Pretty Pictures</a:t>
            </a:r>
          </a:p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buNone/>
            </a:pPr>
            <a:r>
              <a:rPr lang="en"/>
              <a:t>Matthew McMullan &amp; Ian Ooi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Hatching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1417637" x="457200"/>
            <a:ext cy="3215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calculate brightness as the average of r, g and b values</a:t>
            </a:r>
          </a:p>
          <a:p>
            <a:r>
              <a:t/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based off of the brightness value, choose which of the textures in the TAM to blend and assign their weights</a:t>
            </a:r>
          </a:p>
          <a:p>
            <a:r>
              <a:t/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shade the surface with the blended TAMs instead of modifying the color value</a:t>
            </a:r>
          </a:p>
          <a:p>
            <a:r>
              <a:t/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Adapted to per-pixel lighting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  <p:sp>
        <p:nvSpPr>
          <p:cNvPr id="109" name="Shape 109"/>
          <p:cNvSpPr/>
          <p:nvPr/>
        </p:nvSpPr>
        <p:spPr>
          <a:xfrm>
            <a:off y="0" x="0"/>
            <a:ext cy="6867520" cx="9163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0" name="Shape 110"/>
          <p:cNvSpPr txBox="1"/>
          <p:nvPr>
            <p:ph type="title"/>
          </p:nvPr>
        </p:nvSpPr>
        <p:spPr>
          <a:xfrm>
            <a:off y="274637" x="5852155"/>
            <a:ext cy="628800" cx="2834699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Hatching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buNone/>
            </a:pPr>
            <a:r>
              <a:rPr lang="en"/>
              <a:t>Outlines: Sobel Filter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2594125" x="457200"/>
            <a:ext cy="21224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Ideally uses the depth and calculates to find edges</a:t>
            </a:r>
          </a:p>
          <a:p>
            <a:r>
              <a:t/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Currently uses color information</a:t>
            </a:r>
          </a:p>
          <a:p>
            <a:r>
              <a:t/>
            </a:r>
          </a:p>
          <a:p>
            <a:pPr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Applied as a post processing effect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  <p:sp>
        <p:nvSpPr>
          <p:cNvPr id="122" name="Shape 122"/>
          <p:cNvSpPr/>
          <p:nvPr/>
        </p:nvSpPr>
        <p:spPr>
          <a:xfrm>
            <a:off y="19042" x="19039"/>
            <a:ext cy="6838957" cx="912495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3" name="Shape 123"/>
          <p:cNvSpPr txBox="1"/>
          <p:nvPr>
            <p:ph type="title"/>
          </p:nvPr>
        </p:nvSpPr>
        <p:spPr>
          <a:xfrm>
            <a:off y="274637" x="5852155"/>
            <a:ext cy="628800" cx="2834699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Sobel Filter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Outlines: Dual Geometry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2705925" x="457200"/>
            <a:ext cy="19361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Redraw the geometry slightly outside the original geometry with black (or other colored) faces</a:t>
            </a:r>
          </a:p>
          <a:p>
            <a:r>
              <a:t/>
            </a:r>
          </a:p>
          <a:p>
            <a:pPr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cull the front faces (cull clockwise in ogre)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  <p:sp>
        <p:nvSpPr>
          <p:cNvPr id="135" name="Shape 135"/>
          <p:cNvSpPr/>
          <p:nvPr/>
        </p:nvSpPr>
        <p:spPr>
          <a:xfrm>
            <a:off y="0" x="0"/>
            <a:ext cy="6856162" cx="91479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36" name="Shape 136"/>
          <p:cNvSpPr txBox="1"/>
          <p:nvPr>
            <p:ph type="title"/>
          </p:nvPr>
        </p:nvSpPr>
        <p:spPr>
          <a:xfrm>
            <a:off y="103187" x="45729"/>
            <a:ext cy="628800" cx="5030099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Outlines (Highlighted)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  <p:sp>
        <p:nvSpPr>
          <p:cNvPr id="142" name="Shape 142"/>
          <p:cNvSpPr/>
          <p:nvPr/>
        </p:nvSpPr>
        <p:spPr>
          <a:xfrm>
            <a:off y="0" x="0"/>
            <a:ext cy="6860273" cx="91515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43" name="Shape 143"/>
          <p:cNvSpPr txBox="1"/>
          <p:nvPr>
            <p:ph type="title"/>
          </p:nvPr>
        </p:nvSpPr>
        <p:spPr>
          <a:xfrm>
            <a:off y="103187" x="45729"/>
            <a:ext cy="628800" cx="2834699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Outlines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Cel-Shading: Original Method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Turned the color values into a step-function</a:t>
            </a:r>
          </a:p>
          <a:p>
            <a:r>
              <a:t/>
            </a:r>
          </a:p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There are 2 methods</a:t>
            </a:r>
          </a:p>
          <a:p>
            <a:r>
              <a:t/>
            </a:r>
          </a:p>
          <a:p>
            <a:pPr algn="l" rtl="0" lvl="1" marR="0" indent="-4191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/>
              <a:t>Indexed colors use a lookup table for translating the color into the new color</a:t>
            </a:r>
          </a:p>
          <a:p>
            <a:r>
              <a:t/>
            </a:r>
          </a:p>
          <a:p>
            <a:pPr algn="l" rtl="0" lvl="1" marR="0" indent="-4191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/>
              <a:t>We calculated the new color by applying a threshhold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  <p:sp>
        <p:nvSpPr>
          <p:cNvPr id="155" name="Shape 155"/>
          <p:cNvSpPr/>
          <p:nvPr/>
        </p:nvSpPr>
        <p:spPr>
          <a:xfrm>
            <a:off y="0" x="0"/>
            <a:ext cy="6856681" cx="91642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56" name="Shape 156"/>
          <p:cNvSpPr txBox="1"/>
          <p:nvPr>
            <p:ph type="title"/>
          </p:nvPr>
        </p:nvSpPr>
        <p:spPr>
          <a:xfrm>
            <a:off y="103187" x="45729"/>
            <a:ext cy="628800" cx="3828899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Cel-Shading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y="244388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algn="ctr">
              <a:buNone/>
            </a:pPr>
            <a:r>
              <a:rPr lang="en"/>
              <a:t>This Slide Intentionally Left Blank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algn="ctr">
              <a:buNone/>
            </a:pPr>
            <a:r>
              <a:rPr lang="en"/>
              <a:t>Our Goals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Implement Real-Time Hatching</a:t>
            </a:r>
          </a:p>
          <a:p>
            <a:r>
              <a:t/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Create outlines for Objects</a:t>
            </a:r>
          </a:p>
          <a:p>
            <a:r>
              <a:t/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Texture-map with cel-shading</a:t>
            </a:r>
          </a:p>
          <a:p>
            <a:r>
              <a:t/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Make it real-time</a:t>
            </a:r>
          </a:p>
          <a:p>
            <a:r>
              <a:t/>
            </a:r>
          </a:p>
          <a:p>
            <a:pPr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Pretty Pictures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Cel-Shading: Desaturation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1417637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/>
              <a:t>Apply lighting to temporary color</a:t>
            </a:r>
          </a:p>
          <a:p>
            <a:r>
              <a:t/>
            </a:r>
          </a:p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/>
              <a:t>Turn the brightness (L term of HSL) into a step function</a:t>
            </a:r>
          </a:p>
          <a:p>
            <a:r>
              <a:t/>
            </a:r>
          </a:p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/>
              <a:t>Translate the change in brightness to saturation</a:t>
            </a:r>
          </a:p>
          <a:p>
            <a:r>
              <a:t/>
            </a:r>
          </a:p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/>
              <a:t>Apply the change in brightness and saturation to the final texture map, preserving lighting and surface colors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HSL to RGB</a:t>
            </a:r>
          </a:p>
        </p:txBody>
      </p:sp>
      <p:sp>
        <p:nvSpPr>
          <p:cNvPr id="173" name="Shape 173"/>
          <p:cNvSpPr/>
          <p:nvPr/>
        </p:nvSpPr>
        <p:spPr>
          <a:xfrm>
            <a:off y="1493837" x="546500"/>
            <a:ext cy="282003" cx="315560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74" name="Shape 174"/>
          <p:cNvSpPr/>
          <p:nvPr/>
        </p:nvSpPr>
        <p:spPr>
          <a:xfrm>
            <a:off y="1911675" x="546500"/>
            <a:ext cy="1007680" cx="34143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75" name="Shape 175"/>
          <p:cNvSpPr/>
          <p:nvPr/>
        </p:nvSpPr>
        <p:spPr>
          <a:xfrm>
            <a:off y="3007300" x="546500"/>
            <a:ext cy="2561964" cx="480543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76" name="Shape 176"/>
          <p:cNvSpPr/>
          <p:nvPr/>
        </p:nvSpPr>
        <p:spPr>
          <a:xfrm>
            <a:off y="5667862" x="546500"/>
            <a:ext cy="725744" cx="469031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RGB to HSL</a:t>
            </a:r>
          </a:p>
        </p:txBody>
      </p:sp>
      <p:sp>
        <p:nvSpPr>
          <p:cNvPr id="182" name="Shape 182"/>
          <p:cNvSpPr/>
          <p:nvPr/>
        </p:nvSpPr>
        <p:spPr>
          <a:xfrm>
            <a:off y="5459176" x="457200"/>
            <a:ext cy="866170" cx="348255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83" name="Shape 183"/>
          <p:cNvSpPr/>
          <p:nvPr/>
        </p:nvSpPr>
        <p:spPr>
          <a:xfrm>
            <a:off y="5028150" x="457200"/>
            <a:ext cy="323176" cx="169877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84" name="Shape 184"/>
          <p:cNvSpPr/>
          <p:nvPr/>
        </p:nvSpPr>
        <p:spPr>
          <a:xfrm>
            <a:off y="2911767" x="457200"/>
            <a:ext cy="1748349" cx="341538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85" name="Shape 185"/>
          <p:cNvSpPr/>
          <p:nvPr/>
        </p:nvSpPr>
        <p:spPr>
          <a:xfrm>
            <a:off y="1505323" x="457200"/>
            <a:ext cy="1067826" cx="232207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  <p:sp>
        <p:nvSpPr>
          <p:cNvPr id="191" name="Shape 191"/>
          <p:cNvSpPr/>
          <p:nvPr/>
        </p:nvSpPr>
        <p:spPr>
          <a:xfrm>
            <a:off y="0" x="0"/>
            <a:ext cy="6878945" cx="91782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92" name="Shape 192"/>
          <p:cNvSpPr txBox="1"/>
          <p:nvPr>
            <p:ph type="title"/>
          </p:nvPr>
        </p:nvSpPr>
        <p:spPr>
          <a:xfrm>
            <a:off y="103187" x="45729"/>
            <a:ext cy="628800" cx="3557699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Cel-Shading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  <p:sp>
        <p:nvSpPr>
          <p:cNvPr id="198" name="Shape 198"/>
          <p:cNvSpPr/>
          <p:nvPr/>
        </p:nvSpPr>
        <p:spPr>
          <a:xfrm>
            <a:off y="-2790" x="-8135"/>
            <a:ext cy="6863580" cx="916027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99" name="Shape 199"/>
          <p:cNvSpPr txBox="1"/>
          <p:nvPr>
            <p:ph type="title"/>
          </p:nvPr>
        </p:nvSpPr>
        <p:spPr>
          <a:xfrm>
            <a:off y="126042" x="6274581"/>
            <a:ext cy="674400" cx="27321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algn="r"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Results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algn="ctr">
              <a:buNone/>
            </a:pPr>
            <a:r>
              <a:rPr lang="en"/>
              <a:t>Questions?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  <p:sp>
        <p:nvSpPr>
          <p:cNvPr id="54" name="Shape 54"/>
          <p:cNvSpPr/>
          <p:nvPr/>
        </p:nvSpPr>
        <p:spPr>
          <a:xfrm>
            <a:off y="-2790" x="-8135"/>
            <a:ext cy="6863580" cx="916027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5" name="Shape 55"/>
          <p:cNvSpPr txBox="1"/>
          <p:nvPr>
            <p:ph type="title"/>
          </p:nvPr>
        </p:nvSpPr>
        <p:spPr>
          <a:xfrm>
            <a:off y="126042" x="6274581"/>
            <a:ext cy="674400" cx="27321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algn="r">
              <a:buNone/>
            </a:pPr>
            <a:r>
              <a:rPr lang="en"/>
              <a:t>Results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Prior Work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Cel-shading</a:t>
            </a:r>
          </a:p>
          <a:p>
            <a:pPr rtl="0" lvl="1" indent="-381000" marL="914400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numerous methods, discussed a bit in </a:t>
            </a:r>
            <a:r>
              <a:rPr lang="en" i="1"/>
              <a:t>Cartoon Looking Rendering of 3D Scenes</a:t>
            </a:r>
            <a:r>
              <a:rPr lang="en"/>
              <a:t> (Decaudin)</a:t>
            </a:r>
          </a:p>
          <a:p>
            <a:pPr rtl="0" lvl="1" indent="-381000" marL="914400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mainly found sources on help forums for Cg (nVidia and Microsoft sites) as well as the OGRE forums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Drawing Outlines/Sobel Filter</a:t>
            </a:r>
          </a:p>
          <a:p>
            <a:pPr rtl="0" lvl="1" indent="-381000" marL="914400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wanted simpler methods of drawing cartoon outlines to be able to run in realtime 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Lapped Textures (Praun, Finkelstein, Hoppe)</a:t>
            </a:r>
          </a:p>
          <a:p>
            <a:pPr lvl="1" indent="-381000" marL="914400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for future work to improve the mapping of the textures (and therefore improve the hatching effect)</a:t>
            </a:r>
          </a:p>
        </p:txBody>
      </p:sp>
      <p:sp>
        <p:nvSpPr>
          <p:cNvPr id="62" name="Shape 62"/>
          <p:cNvSpPr/>
          <p:nvPr/>
        </p:nvSpPr>
        <p:spPr>
          <a:xfrm>
            <a:off y="217709" x="6657146"/>
            <a:ext cy="1256857" cx="2029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Prior Work: Real Time Hatching (Praun, Hoppe, Webb, Finkelstein)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Render objects using hatching</a:t>
            </a:r>
          </a:p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Hatching is achieved through the use of </a:t>
            </a:r>
            <a:r>
              <a:rPr lang="en" i="1"/>
              <a:t>tonal art maps </a:t>
            </a:r>
            <a:r>
              <a:rPr lang="en"/>
              <a:t>(TAMs)</a:t>
            </a:r>
          </a:p>
          <a:p>
            <a:pPr algn="l" rtl="0" lvl="1" marR="0" indent="-4191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3000" lang="en"/>
              <a:t>Generate randomly</a:t>
            </a:r>
          </a:p>
          <a:p>
            <a:pPr algn="l" rtl="0" lvl="1" marR="0" indent="-4191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3000" lang="en"/>
              <a:t>Toroidal to allow tiling</a:t>
            </a:r>
          </a:p>
          <a:p>
            <a:pPr algn="l" rtl="0" lvl="1" marR="0" indent="-4191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3000" lang="en"/>
              <a:t>Important notes:</a:t>
            </a:r>
          </a:p>
          <a:p>
            <a:pPr algn="l" rtl="0" lvl="2" marR="0" indent="-419100" marL="1371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Wingdings"/>
              <a:buChar char="§"/>
            </a:pPr>
            <a:r>
              <a:rPr sz="2400" lang="en"/>
              <a:t>all of the lines contained in the smaller levels of the mipmap are present in the large version of the mipmap to allow for blending</a:t>
            </a:r>
          </a:p>
          <a:p>
            <a:pPr algn="l" rtl="0" lvl="2" marR="0" indent="-419100" marL="1371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</a:pPr>
            <a:r>
              <a:rPr lang="en"/>
              <a:t>all of the lines in the lighter images are contained in the darker images, also for blending</a:t>
            </a:r>
          </a:p>
        </p:txBody>
      </p:sp>
      <p:sp>
        <p:nvSpPr>
          <p:cNvPr id="69" name="Shape 69"/>
          <p:cNvSpPr/>
          <p:nvPr/>
        </p:nvSpPr>
        <p:spPr>
          <a:xfrm>
            <a:off y="2670651" x="5941125"/>
            <a:ext cy="1516697" cx="24538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TAM generation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Generated offline through separate program</a:t>
            </a:r>
          </a:p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Stored as N custom mipmap level in six .dds textures </a:t>
            </a:r>
            <a:r>
              <a:rPr sz="2400" lang="en"/>
              <a:t>(R8G8B8A8 format)</a:t>
            </a:r>
          </a:p>
        </p:txBody>
      </p:sp>
      <p:sp>
        <p:nvSpPr>
          <p:cNvPr id="76" name="Shape 76"/>
          <p:cNvSpPr/>
          <p:nvPr/>
        </p:nvSpPr>
        <p:spPr>
          <a:xfrm>
            <a:off y="3028112" x="642937"/>
            <a:ext cy="3228975" cx="78581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7" name="Shape 77"/>
          <p:cNvSpPr txBox="1"/>
          <p:nvPr/>
        </p:nvSpPr>
        <p:spPr>
          <a:xfrm>
            <a:off y="6320775" x="-11419"/>
            <a:ext cy="457200" cx="915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>
              <a:buNone/>
            </a:pPr>
            <a:r>
              <a:rPr sz="1800" lang="en">
                <a:solidFill>
                  <a:srgbClr val="CCCCCC"/>
                </a:solidFill>
              </a:rPr>
              <a:t>(additional levels omitted)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Basic Set-up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19893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OGRE to handle rendering</a:t>
            </a:r>
          </a:p>
          <a:p>
            <a:pPr rtl="0" lvl="1" indent="-381000" marL="914400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Scene management, handles cameras and lights, infrastructure for shaders and textures/mipmaps</a:t>
            </a:r>
          </a:p>
          <a:p>
            <a:r>
              <a:t/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Simple texture mapping</a:t>
            </a:r>
          </a:p>
          <a:p>
            <a:pPr rtl="0" lvl="1" indent="-381000" marL="914400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used models with simple mappings like planes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  <p:sp>
        <p:nvSpPr>
          <p:cNvPr id="89" name="Shape 89"/>
          <p:cNvSpPr/>
          <p:nvPr/>
        </p:nvSpPr>
        <p:spPr>
          <a:xfrm>
            <a:off y="0" x="0"/>
            <a:ext cy="6890394" cx="91935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0" name="Shape 90"/>
          <p:cNvSpPr txBox="1"/>
          <p:nvPr>
            <p:ph type="title"/>
          </p:nvPr>
        </p:nvSpPr>
        <p:spPr>
          <a:xfrm>
            <a:off y="0" x="4998524"/>
            <a:ext cy="628800" cx="41454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Texture Mapping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  <p:sp>
        <p:nvSpPr>
          <p:cNvPr id="96" name="Shape 96"/>
          <p:cNvSpPr/>
          <p:nvPr/>
        </p:nvSpPr>
        <p:spPr>
          <a:xfrm>
            <a:off y="-11425" x="0"/>
            <a:ext cy="6869425" cx="918136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7" name="Shape 97"/>
          <p:cNvSpPr txBox="1"/>
          <p:nvPr>
            <p:ph type="title"/>
          </p:nvPr>
        </p:nvSpPr>
        <p:spPr>
          <a:xfrm>
            <a:off y="0" x="5063430"/>
            <a:ext cy="628800" cx="4080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Per-Pixel Lighting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